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4"/>
  </p:notesMasterIdLst>
  <p:sldIdLst>
    <p:sldId id="275" r:id="rId2"/>
    <p:sldId id="313" r:id="rId3"/>
    <p:sldId id="276" r:id="rId4"/>
    <p:sldId id="293" r:id="rId5"/>
    <p:sldId id="294" r:id="rId6"/>
    <p:sldId id="300" r:id="rId7"/>
    <p:sldId id="295" r:id="rId8"/>
    <p:sldId id="296" r:id="rId9"/>
    <p:sldId id="297" r:id="rId10"/>
    <p:sldId id="298" r:id="rId11"/>
    <p:sldId id="305" r:id="rId12"/>
    <p:sldId id="306" r:id="rId13"/>
    <p:sldId id="307" r:id="rId14"/>
    <p:sldId id="308" r:id="rId15"/>
    <p:sldId id="309" r:id="rId16"/>
    <p:sldId id="299" r:id="rId17"/>
    <p:sldId id="310" r:id="rId18"/>
    <p:sldId id="301" r:id="rId19"/>
    <p:sldId id="311" r:id="rId20"/>
    <p:sldId id="302" r:id="rId21"/>
    <p:sldId id="303" r:id="rId22"/>
    <p:sldId id="312" r:id="rId23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Tech" initials="Abri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CC"/>
    <a:srgbClr val="CCECFF"/>
    <a:srgbClr val="E8EFF8"/>
    <a:srgbClr val="DEDF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95" autoAdjust="0"/>
  </p:normalViewPr>
  <p:slideViewPr>
    <p:cSldViewPr snapToGrid="0">
      <p:cViewPr varScale="1">
        <p:scale>
          <a:sx n="66" d="100"/>
          <a:sy n="66" d="100"/>
        </p:scale>
        <p:origin x="632" y="5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3A9B22A-55EC-4A68-A1AE-1A1AE03C8C30}" type="datetimeFigureOut">
              <a:rPr lang="en-US" smtClean="0"/>
              <a:t>8/9/2019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C14B252-8EFF-4387-B930-F07556521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04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14B252-8EFF-4387-B930-F07556521A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48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14B252-8EFF-4387-B930-F07556521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4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75000">
              <a:schemeClr val="accent2">
                <a:lumMod val="5000"/>
                <a:lumOff val="9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040079"/>
            <a:ext cx="12192000" cy="8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76122"/>
            <a:ext cx="4114800" cy="365125"/>
          </a:xfrm>
        </p:spPr>
        <p:txBody>
          <a:bodyPr/>
          <a:lstStyle/>
          <a:p>
            <a:r>
              <a:rPr lang="en-US" smtClean="0"/>
              <a:t>IHO COUNCIL</a:t>
            </a:r>
            <a:endParaRPr lang="en-US" dirty="0"/>
          </a:p>
        </p:txBody>
      </p:sp>
      <p:sp>
        <p:nvSpPr>
          <p:cNvPr id="9" name="Footer Placeholder 8"/>
          <p:cNvSpPr txBox="1">
            <a:spLocks/>
          </p:cNvSpPr>
          <p:nvPr userDrawn="1"/>
        </p:nvSpPr>
        <p:spPr>
          <a:xfrm>
            <a:off x="250262" y="6280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solidFill>
                  <a:schemeClr val="tx1"/>
                </a:solidFill>
              </a:rPr>
              <a:t>International Hydrographic Organization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i="1" dirty="0" smtClean="0">
                <a:solidFill>
                  <a:schemeClr val="tx1"/>
                </a:solidFill>
              </a:rPr>
              <a:t>Organisation Hydrographique Internationale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2" y="6040079"/>
            <a:ext cx="637586" cy="83721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391" y="6303822"/>
            <a:ext cx="1610567" cy="3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82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1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2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 flip="none" rotWithShape="1">
          <a:gsLst>
            <a:gs pos="75000">
              <a:schemeClr val="accent2">
                <a:lumMod val="5000"/>
                <a:lumOff val="9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9414"/>
            <a:ext cx="10515600" cy="540511"/>
          </a:xfrm>
        </p:spPr>
        <p:txBody>
          <a:bodyPr/>
          <a:lstStyle>
            <a:lvl1pPr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9756"/>
            <a:ext cx="10515600" cy="514244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811992" y="893798"/>
            <a:ext cx="10568015" cy="52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0" y="6040079"/>
            <a:ext cx="12192000" cy="8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276122"/>
            <a:ext cx="4114800" cy="365125"/>
          </a:xfrm>
        </p:spPr>
        <p:txBody>
          <a:bodyPr/>
          <a:lstStyle/>
          <a:p>
            <a:r>
              <a:rPr lang="de-DE" altLang="ko-KR" dirty="0" smtClean="0"/>
              <a:t>S-100WG-3, Singpore, 10 – 13 April 2018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8373" y="6270653"/>
            <a:ext cx="1138028" cy="365125"/>
          </a:xfrm>
        </p:spPr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ooter Placeholder 8"/>
          <p:cNvSpPr txBox="1">
            <a:spLocks/>
          </p:cNvSpPr>
          <p:nvPr userDrawn="1"/>
        </p:nvSpPr>
        <p:spPr>
          <a:xfrm>
            <a:off x="250262" y="6280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solidFill>
                  <a:schemeClr val="tx1"/>
                </a:solidFill>
              </a:rPr>
              <a:t>International Hydrographic Organization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i="1" dirty="0" smtClean="0">
                <a:solidFill>
                  <a:schemeClr val="tx1"/>
                </a:solidFill>
              </a:rPr>
              <a:t>Organisation Hydrographique Internationale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2" y="6040079"/>
            <a:ext cx="637586" cy="83721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391" y="6303822"/>
            <a:ext cx="1610567" cy="3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04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24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4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4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29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7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30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33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IHO COUNCIL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78826-814C-4FD2-96B3-D147818A5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96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4682" y="505706"/>
            <a:ext cx="9144000" cy="784432"/>
          </a:xfrm>
        </p:spPr>
        <p:txBody>
          <a:bodyPr>
            <a:normAutofit/>
          </a:bodyPr>
          <a:lstStyle/>
          <a:p>
            <a:r>
              <a:rPr lang="en-US" dirty="0" smtClean="0"/>
              <a:t>S-129 Project Team Meeting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S-129 Project Team Meeting 17-18 September</a:t>
            </a:r>
            <a:endParaRPr lang="de-DE" dirty="0" smtClean="0"/>
          </a:p>
        </p:txBody>
      </p:sp>
      <p:sp>
        <p:nvSpPr>
          <p:cNvPr id="5" name="Subtitle 2"/>
          <p:cNvSpPr>
            <a:spLocks noGrp="1"/>
          </p:cNvSpPr>
          <p:nvPr>
            <p:ph type="ctrTitle"/>
          </p:nvPr>
        </p:nvSpPr>
        <p:spPr>
          <a:xfrm>
            <a:off x="1181100" y="1283729"/>
            <a:ext cx="9842500" cy="470610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sz="4400" b="1" dirty="0" smtClean="0"/>
              <a:t>S-129 </a:t>
            </a:r>
            <a:r>
              <a:rPr lang="en-US" altLang="ko-KR" sz="4400" b="1" smtClean="0"/>
              <a:t>UKCM Test</a:t>
            </a:r>
            <a:r>
              <a:rPr lang="en-AU" altLang="ko-KR" sz="3600" dirty="0"/>
              <a:t/>
            </a:r>
            <a:br>
              <a:rPr lang="en-AU" altLang="ko-KR" sz="3600" dirty="0"/>
            </a:br>
            <a:r>
              <a:rPr lang="en-AU" altLang="ko-KR" sz="3600" dirty="0" smtClean="0"/>
              <a:t/>
            </a:r>
            <a:br>
              <a:rPr lang="en-AU" altLang="ko-KR" sz="3600" dirty="0" smtClean="0"/>
            </a:br>
            <a:r>
              <a:rPr lang="en-AU" altLang="ko-KR" sz="3600" dirty="0"/>
              <a:t/>
            </a:r>
            <a:br>
              <a:rPr lang="en-AU" altLang="ko-KR" sz="3600" dirty="0"/>
            </a:br>
            <a:r>
              <a:rPr lang="en-AU" altLang="ko-KR" sz="3600" dirty="0"/>
              <a:t/>
            </a:r>
            <a:br>
              <a:rPr lang="en-AU" altLang="ko-KR" sz="3600" dirty="0"/>
            </a:br>
            <a:r>
              <a:rPr lang="en-AU" altLang="ko-KR" sz="2200" dirty="0" smtClean="0"/>
              <a:t>Presented </a:t>
            </a:r>
            <a:r>
              <a:rPr lang="en-AU" altLang="ko-KR" sz="2200" dirty="0"/>
              <a:t>by </a:t>
            </a:r>
            <a:r>
              <a:rPr lang="en-AU" altLang="ko-KR" sz="2200" dirty="0" smtClean="0"/>
              <a:t>KHOA</a:t>
            </a:r>
            <a:r>
              <a:rPr lang="en-AU" altLang="ko-KR" sz="3100" dirty="0" smtClean="0"/>
              <a:t/>
            </a:r>
            <a:br>
              <a:rPr lang="en-AU" altLang="ko-KR" sz="3100" dirty="0" smtClean="0"/>
            </a:br>
            <a:r>
              <a:rPr lang="en-AU" altLang="ko-KR" sz="3100" dirty="0" smtClean="0"/>
              <a:t/>
            </a:r>
            <a:br>
              <a:rPr lang="en-AU" altLang="ko-KR" sz="3100" dirty="0" smtClean="0"/>
            </a:br>
            <a:r>
              <a:rPr lang="en-AU" altLang="ko-KR" sz="3100" dirty="0" smtClean="0"/>
              <a:t/>
            </a:r>
            <a:br>
              <a:rPr lang="en-AU" altLang="ko-KR" sz="3100" dirty="0" smtClean="0"/>
            </a:br>
            <a:endParaRPr lang="en-AU" altLang="ko-KR" sz="2000" dirty="0">
              <a:solidFill>
                <a:schemeClr val="accent1"/>
              </a:solidFill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9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/>
              <a:t>Validation </a:t>
            </a:r>
            <a:r>
              <a:rPr lang="en-US" altLang="ko-KR" dirty="0" smtClean="0"/>
              <a:t>check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341" y="1963894"/>
            <a:ext cx="1771650" cy="23145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70" y="1954919"/>
            <a:ext cx="8369576" cy="47084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478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 smtClean="0"/>
              <a:t>S-100 </a:t>
            </a:r>
            <a:r>
              <a:rPr lang="en-US" altLang="ko-KR" dirty="0"/>
              <a:t>Viewer </a:t>
            </a:r>
            <a:r>
              <a:rPr lang="en-US" altLang="ko-KR" dirty="0" smtClean="0"/>
              <a:t>check – colorProfile.xml</a:t>
            </a:r>
            <a:endParaRPr lang="ko-KR" altLang="en-US"/>
          </a:p>
          <a:p>
            <a:pPr lvl="1"/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1764984" y="2004310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Change tag &lt;color&gt; to tag &lt;colors&gt;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963" y="2375211"/>
            <a:ext cx="4990476" cy="695238"/>
          </a:xfrm>
          <a:prstGeom prst="rect">
            <a:avLst/>
          </a:prstGeom>
        </p:spPr>
      </p:pic>
      <p:sp>
        <p:nvSpPr>
          <p:cNvPr id="9" name="Rectangle 94"/>
          <p:cNvSpPr>
            <a:spLocks noChangeArrowheads="1"/>
          </p:cNvSpPr>
          <p:nvPr/>
        </p:nvSpPr>
        <p:spPr bwMode="auto">
          <a:xfrm>
            <a:off x="1764984" y="3226528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Change UTF-8 save to </a:t>
            </a:r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Ansi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save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48" y="3622235"/>
            <a:ext cx="1666667" cy="2257143"/>
          </a:xfrm>
          <a:prstGeom prst="rect">
            <a:avLst/>
          </a:prstGeom>
        </p:spPr>
      </p:pic>
      <p:sp>
        <p:nvSpPr>
          <p:cNvPr id="11" name="Rectangle 94"/>
          <p:cNvSpPr>
            <a:spLocks noChangeArrowheads="1"/>
          </p:cNvSpPr>
          <p:nvPr/>
        </p:nvSpPr>
        <p:spPr bwMode="auto">
          <a:xfrm>
            <a:off x="6246449" y="3226528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Item token </a:t>
            </a:r>
          </a:p>
        </p:txBody>
      </p:sp>
    </p:spTree>
    <p:extLst>
      <p:ext uri="{BB962C8B-B14F-4D97-AF65-F5344CB8AC3E}">
        <p14:creationId xmlns:p14="http://schemas.microsoft.com/office/powerpoint/2010/main" val="2939190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 smtClean="0"/>
              <a:t>S-100 </a:t>
            </a:r>
            <a:r>
              <a:rPr lang="en-US" altLang="ko-KR" dirty="0"/>
              <a:t>Viewer </a:t>
            </a:r>
            <a:r>
              <a:rPr lang="en-US" altLang="ko-KR" dirty="0" smtClean="0"/>
              <a:t>check – portrayal_catalogue.xml</a:t>
            </a:r>
            <a:endParaRPr lang="ko-KR" altLang="en-US"/>
          </a:p>
          <a:p>
            <a:pPr lvl="1"/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977332" y="2067683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Pcbinfo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information missing</a:t>
            </a:r>
          </a:p>
        </p:txBody>
      </p:sp>
      <p:sp>
        <p:nvSpPr>
          <p:cNvPr id="12" name="Rectangle 94"/>
          <p:cNvSpPr>
            <a:spLocks noChangeArrowheads="1"/>
          </p:cNvSpPr>
          <p:nvPr/>
        </p:nvSpPr>
        <p:spPr bwMode="auto">
          <a:xfrm>
            <a:off x="977332" y="2493196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Change </a:t>
            </a:r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productID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to “S-129”</a:t>
            </a:r>
          </a:p>
        </p:txBody>
      </p:sp>
      <p:sp>
        <p:nvSpPr>
          <p:cNvPr id="13" name="Rectangle 94"/>
          <p:cNvSpPr>
            <a:spLocks noChangeArrowheads="1"/>
          </p:cNvSpPr>
          <p:nvPr/>
        </p:nvSpPr>
        <p:spPr bwMode="auto">
          <a:xfrm>
            <a:off x="977332" y="3208420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Delete 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hlinkClick r:id=""/>
              </a:rPr>
              <a:t>file://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in the </a:t>
            </a:r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fileName</a:t>
            </a:r>
            <a:endParaRPr lang="en-US" altLang="ko-KR" sz="1400" dirty="0" smtClean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802" y="3619767"/>
            <a:ext cx="4371429" cy="523810"/>
          </a:xfrm>
          <a:prstGeom prst="rect">
            <a:avLst/>
          </a:prstGeom>
        </p:spPr>
      </p:pic>
      <p:sp>
        <p:nvSpPr>
          <p:cNvPr id="15" name="Rectangle 94"/>
          <p:cNvSpPr>
            <a:spLocks noChangeArrowheads="1"/>
          </p:cNvSpPr>
          <p:nvPr/>
        </p:nvSpPr>
        <p:spPr bwMode="auto">
          <a:xfrm>
            <a:off x="6436571" y="3262741"/>
            <a:ext cx="4490961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Modify &lt;</a:t>
            </a:r>
            <a:r>
              <a:rPr lang="en-US" altLang="ko-KR" sz="1400" dirty="0" err="1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ruleType</a:t>
            </a:r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</a:t>
            </a:r>
            <a:r>
              <a:rPr lang="en-US" altLang="ko-KR" sz="1400" dirty="0" err="1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TopLevelTemplate</a:t>
            </a:r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&lt;/</a:t>
            </a:r>
            <a:r>
              <a:rPr lang="en-US" altLang="ko-KR" sz="1400" dirty="0" err="1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ruleType</a:t>
            </a:r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</a:t>
            </a:r>
            <a:endParaRPr lang="en-US" altLang="ko-KR" sz="1400" dirty="0" smtClean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915" y="3676674"/>
            <a:ext cx="3647619" cy="11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8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 smtClean="0"/>
              <a:t>S-100 </a:t>
            </a:r>
            <a:r>
              <a:rPr lang="en-US" altLang="ko-KR" dirty="0"/>
              <a:t>Viewer </a:t>
            </a:r>
            <a:r>
              <a:rPr lang="en-US" altLang="ko-KR" dirty="0" smtClean="0"/>
              <a:t>check – Feature XSL Files</a:t>
            </a:r>
            <a:endParaRPr lang="ko-KR" altLang="en-US"/>
          </a:p>
          <a:p>
            <a:pPr lvl="1"/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977332" y="2067683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Import directory change ../ -&gt; ./</a:t>
            </a:r>
          </a:p>
        </p:txBody>
      </p:sp>
      <p:sp>
        <p:nvSpPr>
          <p:cNvPr id="11" name="Rectangle 94"/>
          <p:cNvSpPr>
            <a:spLocks noChangeArrowheads="1"/>
          </p:cNvSpPr>
          <p:nvPr/>
        </p:nvSpPr>
        <p:spPr bwMode="auto">
          <a:xfrm>
            <a:off x="968279" y="2574677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Change from stylesheet to transform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556" y="2939289"/>
            <a:ext cx="3714286" cy="400000"/>
          </a:xfrm>
          <a:prstGeom prst="rect">
            <a:avLst/>
          </a:prstGeom>
        </p:spPr>
      </p:pic>
      <p:sp>
        <p:nvSpPr>
          <p:cNvPr id="18" name="Rectangle 94"/>
          <p:cNvSpPr>
            <a:spLocks noChangeArrowheads="1"/>
          </p:cNvSpPr>
          <p:nvPr/>
        </p:nvSpPr>
        <p:spPr bwMode="auto">
          <a:xfrm>
            <a:off x="968279" y="3552451"/>
            <a:ext cx="3630882" cy="29527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Display priority </a:t>
            </a:r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en-US" altLang="ko-KR" sz="1400" dirty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3-&gt;9, 4-&gt;12, 8-&gt;24)</a:t>
            </a:r>
            <a:endParaRPr lang="en-US" altLang="ko-KR" sz="1400" dirty="0" smtClean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46" y="3951042"/>
            <a:ext cx="4285714" cy="857143"/>
          </a:xfrm>
          <a:prstGeom prst="rect">
            <a:avLst/>
          </a:prstGeom>
        </p:spPr>
      </p:pic>
      <p:sp>
        <p:nvSpPr>
          <p:cNvPr id="20" name="Rectangle 94"/>
          <p:cNvSpPr>
            <a:spLocks noChangeArrowheads="1"/>
          </p:cNvSpPr>
          <p:nvPr/>
        </p:nvSpPr>
        <p:spPr bwMode="auto">
          <a:xfrm>
            <a:off x="5947684" y="2067681"/>
            <a:ext cx="5740339" cy="793213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UnderKeelClearanceControlPointInformationBox</a:t>
            </a:r>
            <a:endParaRPr lang="en-US" altLang="ko-KR" sz="1400" dirty="0" smtClean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There is not such feature type,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no method to portray the time window</a:t>
            </a:r>
            <a:endParaRPr lang="en-US" altLang="ko-KR" sz="1400" dirty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609" y="2963745"/>
            <a:ext cx="6028571" cy="8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69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 smtClean="0"/>
              <a:t>S-100 </a:t>
            </a:r>
            <a:r>
              <a:rPr lang="en-US" altLang="ko-KR" dirty="0"/>
              <a:t>Viewer </a:t>
            </a:r>
            <a:r>
              <a:rPr lang="en-US" altLang="ko-KR" dirty="0" smtClean="0"/>
              <a:t>check – SVG Symbol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832477" y="2022415"/>
            <a:ext cx="3630882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SVG Symbol – created by polygon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S-100 uses path tag on it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015" y="5137841"/>
            <a:ext cx="1279414" cy="107740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27" y="3447574"/>
            <a:ext cx="4304762" cy="1447619"/>
          </a:xfrm>
          <a:prstGeom prst="rect">
            <a:avLst/>
          </a:prstGeom>
        </p:spPr>
      </p:pic>
      <p:sp>
        <p:nvSpPr>
          <p:cNvPr id="14" name="Rectangle 94"/>
          <p:cNvSpPr>
            <a:spLocks noChangeArrowheads="1"/>
          </p:cNvSpPr>
          <p:nvPr/>
        </p:nvSpPr>
        <p:spPr bwMode="auto">
          <a:xfrm>
            <a:off x="832477" y="2764799"/>
            <a:ext cx="3630882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Didn’t follow the S-100 profiled SVG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025" y="2040477"/>
            <a:ext cx="6391747" cy="34606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2438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S-129 </a:t>
            </a:r>
            <a:r>
              <a:rPr lang="en-US" altLang="ko-KR" dirty="0" smtClean="0"/>
              <a:t>Portrayal Catalogue</a:t>
            </a:r>
          </a:p>
          <a:p>
            <a:pPr lvl="1"/>
            <a:r>
              <a:rPr lang="en-US" altLang="ko-KR" dirty="0" smtClean="0"/>
              <a:t>S-100 </a:t>
            </a:r>
            <a:r>
              <a:rPr lang="en-US" altLang="ko-KR" dirty="0"/>
              <a:t>Viewer </a:t>
            </a:r>
            <a:r>
              <a:rPr lang="en-US" altLang="ko-KR" dirty="0" smtClean="0"/>
              <a:t>check – Drawing Instruction (Output XML)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1230830" y="2040522"/>
            <a:ext cx="4237464" cy="793213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S-129 PC Rule used </a:t>
            </a:r>
            <a:r>
              <a:rPr lang="en-US" altLang="ko-KR" sz="1400" dirty="0" err="1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HatchFill</a:t>
            </a:r>
            <a:endParaRPr lang="en-US" altLang="ko-KR" sz="1400" dirty="0" smtClean="0">
              <a:solidFill>
                <a:srgbClr val="000066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KHOA S-100 Viewer don’t support it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Change it as Pattern Fill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987" y="2930879"/>
            <a:ext cx="5851877" cy="35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51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Drafting S-421 FC /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S-421 Feature Catalogue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75" y="1582053"/>
            <a:ext cx="9398723" cy="501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09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Drafting S-421 FC /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S-421 Portrayal Catalogue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62" y="1609725"/>
            <a:ext cx="1647825" cy="876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2611063"/>
            <a:ext cx="5029199" cy="4051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025" y="4276725"/>
            <a:ext cx="1524000" cy="152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9274" y="1991967"/>
            <a:ext cx="6362315" cy="344680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07866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mtClean="0"/>
              <a:t>Creating S-129 UKCM/S-421 Route TDS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KHOA </a:t>
            </a:r>
            <a:r>
              <a:rPr lang="en-US" altLang="ko-KR" smtClean="0"/>
              <a:t>Simple Editor (S-129 UKCM TDS)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75" y="1566993"/>
            <a:ext cx="9044866" cy="509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68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mtClean="0"/>
              <a:t>Creating S-129 UKCM/S-421 Route TDS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KHOA Simple Editor (S-421 Route TDS)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4" y="1544896"/>
            <a:ext cx="9077325" cy="510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2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870" y="277815"/>
            <a:ext cx="8981868" cy="636586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KHOA S-100 test bed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870" y="1087135"/>
            <a:ext cx="10641495" cy="537703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 smtClean="0"/>
              <a:t>Reference Doc. for S-129 Test </a:t>
            </a:r>
          </a:p>
          <a:p>
            <a:pPr lvl="1">
              <a:defRPr/>
            </a:pPr>
            <a:r>
              <a:rPr lang="en-US" altLang="ko-KR" dirty="0" smtClean="0"/>
              <a:t>S-97 Product Specification Guideline</a:t>
            </a:r>
          </a:p>
          <a:p>
            <a:pPr lvl="1">
              <a:defRPr/>
            </a:pPr>
            <a:r>
              <a:rPr lang="en-US" altLang="ko-KR" dirty="0" smtClean="0"/>
              <a:t>S-100 Test Bed Platform(S-100WG-TSM6_6.1.a)</a:t>
            </a:r>
          </a:p>
          <a:p>
            <a:r>
              <a:rPr lang="en-US" altLang="ko-KR" dirty="0" smtClean="0"/>
              <a:t>S-100 </a:t>
            </a:r>
            <a:r>
              <a:rPr lang="en-US" altLang="ko-KR" dirty="0"/>
              <a:t>infrastructure and development </a:t>
            </a:r>
            <a:r>
              <a:rPr lang="en-US" altLang="ko-KR" dirty="0" smtClean="0"/>
              <a:t>tools</a:t>
            </a:r>
          </a:p>
          <a:p>
            <a:pPr lvl="1"/>
            <a:r>
              <a:rPr lang="en-US" altLang="ko-KR" dirty="0"/>
              <a:t>S-100 GI Registry</a:t>
            </a:r>
          </a:p>
          <a:p>
            <a:pPr lvl="1"/>
            <a:r>
              <a:rPr lang="en-US" altLang="ko-KR" dirty="0"/>
              <a:t>S-100 Feature Catalogue Builder</a:t>
            </a:r>
          </a:p>
          <a:p>
            <a:pPr lvl="1"/>
            <a:r>
              <a:rPr lang="en-US" altLang="ko-KR" dirty="0"/>
              <a:t>S-100 Portrayal Catalogue Builder</a:t>
            </a:r>
          </a:p>
          <a:p>
            <a:pPr lvl="1"/>
            <a:r>
              <a:rPr lang="en-US" altLang="ko-KR" dirty="0"/>
              <a:t>SVG Editor</a:t>
            </a:r>
          </a:p>
          <a:p>
            <a:pPr lvl="1"/>
            <a:r>
              <a:rPr lang="en-US" altLang="ko-KR" dirty="0"/>
              <a:t>Interoperability Catalogue Editor</a:t>
            </a:r>
          </a:p>
          <a:p>
            <a:pPr lvl="1"/>
            <a:r>
              <a:rPr lang="en-US" altLang="ko-KR" dirty="0"/>
              <a:t>Exchange set Editor</a:t>
            </a:r>
          </a:p>
          <a:p>
            <a:pPr lvl="1"/>
            <a:r>
              <a:rPr lang="en-US" altLang="ko-KR" dirty="0"/>
              <a:t>DCEG Builder</a:t>
            </a:r>
          </a:p>
          <a:p>
            <a:pPr lvl="1"/>
            <a:r>
              <a:rPr lang="en-US" altLang="ko-KR" dirty="0"/>
              <a:t>S-100 Viewer</a:t>
            </a:r>
            <a:endParaRPr lang="ko-KR" altLang="en-US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276122"/>
            <a:ext cx="4114800" cy="365125"/>
          </a:xfrm>
        </p:spPr>
        <p:txBody>
          <a:bodyPr/>
          <a:lstStyle/>
          <a:p>
            <a:r>
              <a:rPr lang="de-DE" altLang="ko-KR" dirty="0"/>
              <a:t>TSM6, Busan, 18 – 20 September 2018</a:t>
            </a:r>
          </a:p>
        </p:txBody>
      </p:sp>
    </p:spTree>
    <p:extLst>
      <p:ext uri="{BB962C8B-B14F-4D97-AF65-F5344CB8AC3E}">
        <p14:creationId xmlns:p14="http://schemas.microsoft.com/office/powerpoint/2010/main" val="870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Testing S-129/S-421 TDS by S-100 Viewer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Testing Process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213" y="2209799"/>
            <a:ext cx="5410487" cy="292832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6" name="Rectangle 94"/>
          <p:cNvSpPr>
            <a:spLocks noChangeArrowheads="1"/>
          </p:cNvSpPr>
          <p:nvPr/>
        </p:nvSpPr>
        <p:spPr bwMode="auto">
          <a:xfrm>
            <a:off x="3870952" y="1403290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S-129 UKCM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FC / PC</a:t>
            </a:r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6385552" y="1403290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S-421 Route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FC / PC</a:t>
            </a:r>
          </a:p>
        </p:txBody>
      </p:sp>
      <p:sp>
        <p:nvSpPr>
          <p:cNvPr id="8" name="아래쪽 화살표 7"/>
          <p:cNvSpPr/>
          <p:nvPr/>
        </p:nvSpPr>
        <p:spPr>
          <a:xfrm>
            <a:off x="4581525" y="1933575"/>
            <a:ext cx="504825" cy="43815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>
            <a:off x="7153275" y="1933575"/>
            <a:ext cx="504825" cy="43815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4"/>
          <p:cNvSpPr>
            <a:spLocks noChangeArrowheads="1"/>
          </p:cNvSpPr>
          <p:nvPr/>
        </p:nvSpPr>
        <p:spPr bwMode="auto">
          <a:xfrm>
            <a:off x="689602" y="2841565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S-129 UKCM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TDS</a:t>
            </a:r>
          </a:p>
        </p:txBody>
      </p:sp>
      <p:sp>
        <p:nvSpPr>
          <p:cNvPr id="11" name="Rectangle 94"/>
          <p:cNvSpPr>
            <a:spLocks noChangeArrowheads="1"/>
          </p:cNvSpPr>
          <p:nvPr/>
        </p:nvSpPr>
        <p:spPr bwMode="auto">
          <a:xfrm>
            <a:off x="689602" y="4013140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S-421 Route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TDS</a:t>
            </a:r>
          </a:p>
        </p:txBody>
      </p:sp>
      <p:sp>
        <p:nvSpPr>
          <p:cNvPr id="12" name="오른쪽 화살표 11"/>
          <p:cNvSpPr/>
          <p:nvPr/>
        </p:nvSpPr>
        <p:spPr>
          <a:xfrm>
            <a:off x="2781300" y="2886075"/>
            <a:ext cx="54292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화살표 12"/>
          <p:cNvSpPr/>
          <p:nvPr/>
        </p:nvSpPr>
        <p:spPr>
          <a:xfrm>
            <a:off x="2781300" y="4029075"/>
            <a:ext cx="542925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94"/>
          <p:cNvSpPr>
            <a:spLocks noChangeArrowheads="1"/>
          </p:cNvSpPr>
          <p:nvPr/>
        </p:nvSpPr>
        <p:spPr bwMode="auto">
          <a:xfrm>
            <a:off x="4918702" y="5508565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S-101 ENC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(KR5G3B33)</a:t>
            </a:r>
          </a:p>
        </p:txBody>
      </p:sp>
      <p:sp>
        <p:nvSpPr>
          <p:cNvPr id="15" name="아래쪽 화살표 14"/>
          <p:cNvSpPr/>
          <p:nvPr/>
        </p:nvSpPr>
        <p:spPr>
          <a:xfrm rot="10800000">
            <a:off x="5629275" y="4981575"/>
            <a:ext cx="504825" cy="43815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8467725" y="2905124"/>
            <a:ext cx="695325" cy="15716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ectangle 94"/>
          <p:cNvSpPr>
            <a:spLocks noChangeArrowheads="1"/>
          </p:cNvSpPr>
          <p:nvPr/>
        </p:nvSpPr>
        <p:spPr bwMode="auto">
          <a:xfrm>
            <a:off x="9338302" y="3365440"/>
            <a:ext cx="1996448" cy="575929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Plotting</a:t>
            </a:r>
          </a:p>
          <a:p>
            <a:pPr algn="ctr"/>
            <a:r>
              <a:rPr lang="en-US" altLang="ko-KR" sz="14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40059438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S-129/S-421 TDS by S-100 Viewer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Plotting result without S-101 ENC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524" y="1449437"/>
            <a:ext cx="9839325" cy="527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73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S-129/S-421 TDS by S-100 Viewer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Plotting result with S-101 ENC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25587"/>
            <a:ext cx="9448800" cy="50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97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870" y="277815"/>
            <a:ext cx="8981868" cy="636586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KHOA S-100 test bed </a:t>
            </a:r>
            <a:endParaRPr lang="en-AU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276122"/>
            <a:ext cx="4114800" cy="365125"/>
          </a:xfrm>
        </p:spPr>
        <p:txBody>
          <a:bodyPr/>
          <a:lstStyle/>
          <a:p>
            <a:r>
              <a:rPr lang="de-DE" altLang="ko-KR" dirty="0"/>
              <a:t>TSM6, Busan, 18 – 20 September 2018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69727" t="8592"/>
          <a:stretch/>
        </p:blipFill>
        <p:spPr>
          <a:xfrm>
            <a:off x="1371600" y="1914420"/>
            <a:ext cx="2533650" cy="264561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1392" y="1404442"/>
            <a:ext cx="2873587" cy="15780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346" y="1404443"/>
            <a:ext cx="2949730" cy="15620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6346" y="3506307"/>
            <a:ext cx="2949730" cy="159648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14487" y="4563528"/>
            <a:ext cx="2047875" cy="24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 Registry</a:t>
            </a:r>
            <a:endParaRPr 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944247" y="2989578"/>
            <a:ext cx="2047875" cy="24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S-100 FCB/PCB</a:t>
            </a:r>
            <a:endParaRPr 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7955119" y="2989578"/>
            <a:ext cx="2047875" cy="24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S-100 Symbol Editor</a:t>
            </a:r>
            <a:endParaRPr 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8083421" y="5183785"/>
            <a:ext cx="2047875" cy="24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S-100 Viewer</a:t>
            </a:r>
            <a:endParaRPr lang="en-US" dirty="0"/>
          </a:p>
        </p:txBody>
      </p:sp>
      <p:pic>
        <p:nvPicPr>
          <p:cNvPr id="14" name="그림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075" y="3542169"/>
            <a:ext cx="2900219" cy="151806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4944247" y="5089941"/>
            <a:ext cx="2047875" cy="24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Exchange set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04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KHOA S-100 test bed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S-100 test bed platform</a:t>
            </a:r>
          </a:p>
          <a:p>
            <a:pPr lvl="1"/>
            <a:r>
              <a:rPr lang="en-US" altLang="ko-KR" dirty="0"/>
              <a:t>Designed from the experience of developing S-100 infra and tools</a:t>
            </a:r>
          </a:p>
          <a:p>
            <a:pPr lvl="1"/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sp>
        <p:nvSpPr>
          <p:cNvPr id="5" name="Rectangle 94"/>
          <p:cNvSpPr>
            <a:spLocks noChangeArrowheads="1"/>
          </p:cNvSpPr>
          <p:nvPr/>
        </p:nvSpPr>
        <p:spPr bwMode="auto">
          <a:xfrm>
            <a:off x="1413394" y="2558899"/>
            <a:ext cx="2122166" cy="781055"/>
          </a:xfrm>
          <a:prstGeom prst="flowChartMagneticDisk">
            <a:avLst/>
          </a:prstGeom>
          <a:solidFill>
            <a:srgbClr val="FFFFCC"/>
          </a:solidFill>
          <a:ln w="9525" algn="ctr">
            <a:solidFill>
              <a:srgbClr val="FFCC66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Portrayal</a:t>
            </a:r>
          </a:p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Register</a:t>
            </a:r>
          </a:p>
        </p:txBody>
      </p:sp>
      <p:sp>
        <p:nvSpPr>
          <p:cNvPr id="6" name="Rectangle 94"/>
          <p:cNvSpPr>
            <a:spLocks noChangeArrowheads="1"/>
          </p:cNvSpPr>
          <p:nvPr/>
        </p:nvSpPr>
        <p:spPr bwMode="auto">
          <a:xfrm>
            <a:off x="1413394" y="4689050"/>
            <a:ext cx="2122166" cy="781055"/>
          </a:xfrm>
          <a:prstGeom prst="flowChartMagneticDisk">
            <a:avLst/>
          </a:prstGeom>
          <a:solidFill>
            <a:srgbClr val="FFFFCC"/>
          </a:solidFill>
          <a:ln w="9525" algn="ctr">
            <a:solidFill>
              <a:srgbClr val="FFCC66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Product</a:t>
            </a:r>
          </a:p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Register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028255" y="2061864"/>
            <a:ext cx="4042220" cy="568040"/>
            <a:chOff x="2555776" y="1124744"/>
            <a:chExt cx="2880320" cy="576064"/>
          </a:xfrm>
        </p:grpSpPr>
        <p:sp>
          <p:nvSpPr>
            <p:cNvPr id="8" name="직사각형 7"/>
            <p:cNvSpPr/>
            <p:nvPr/>
          </p:nvSpPr>
          <p:spPr>
            <a:xfrm>
              <a:off x="2555776" y="1124744"/>
              <a:ext cx="2880320" cy="576064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120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9" name="Rectangle 94"/>
            <p:cNvSpPr>
              <a:spLocks noChangeArrowheads="1"/>
            </p:cNvSpPr>
            <p:nvPr/>
          </p:nvSpPr>
          <p:spPr bwMode="auto">
            <a:xfrm>
              <a:off x="2627784" y="1196752"/>
              <a:ext cx="864096" cy="432048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SVG</a:t>
              </a:r>
            </a:p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Editor</a:t>
              </a:r>
            </a:p>
          </p:txBody>
        </p:sp>
        <p:sp>
          <p:nvSpPr>
            <p:cNvPr id="10" name="Rectangle 94"/>
            <p:cNvSpPr>
              <a:spLocks noChangeArrowheads="1"/>
            </p:cNvSpPr>
            <p:nvPr/>
          </p:nvSpPr>
          <p:spPr bwMode="auto">
            <a:xfrm>
              <a:off x="3563888" y="1196752"/>
              <a:ext cx="864096" cy="432048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Line Sym.</a:t>
              </a:r>
            </a:p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Editor</a:t>
              </a:r>
            </a:p>
          </p:txBody>
        </p:sp>
        <p:sp>
          <p:nvSpPr>
            <p:cNvPr id="11" name="Rectangle 94"/>
            <p:cNvSpPr>
              <a:spLocks noChangeArrowheads="1"/>
            </p:cNvSpPr>
            <p:nvPr/>
          </p:nvSpPr>
          <p:spPr bwMode="auto">
            <a:xfrm>
              <a:off x="4499992" y="1196752"/>
              <a:ext cx="864096" cy="432048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Pattern</a:t>
              </a:r>
            </a:p>
            <a:p>
              <a:pPr algn="ctr"/>
              <a:r>
                <a:rPr lang="en-US" altLang="ko-KR" sz="1200" dirty="0">
                  <a:solidFill>
                    <a:srgbClr val="000066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Editor</a:t>
              </a:r>
            </a:p>
          </p:txBody>
        </p:sp>
      </p:grpSp>
      <p:cxnSp>
        <p:nvCxnSpPr>
          <p:cNvPr id="12" name="꺾인 연결선 11"/>
          <p:cNvCxnSpPr>
            <a:stCxn id="5" idx="1"/>
            <a:endCxn id="8" idx="1"/>
          </p:cNvCxnSpPr>
          <p:nvPr/>
        </p:nvCxnSpPr>
        <p:spPr>
          <a:xfrm rot="5400000" flipH="1" flipV="1">
            <a:off x="3144857" y="1675502"/>
            <a:ext cx="213015" cy="1553778"/>
          </a:xfrm>
          <a:prstGeom prst="bentConnector2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94"/>
          <p:cNvSpPr>
            <a:spLocks noChangeArrowheads="1"/>
          </p:cNvSpPr>
          <p:nvPr/>
        </p:nvSpPr>
        <p:spPr bwMode="auto">
          <a:xfrm>
            <a:off x="1413394" y="3623974"/>
            <a:ext cx="2122166" cy="781055"/>
          </a:xfrm>
          <a:prstGeom prst="flowChartMagneticDisk">
            <a:avLst/>
          </a:prstGeom>
          <a:solidFill>
            <a:srgbClr val="FFFFCC"/>
          </a:solidFill>
          <a:ln w="9525" algn="ctr">
            <a:solidFill>
              <a:srgbClr val="FFCC66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FC DB</a:t>
            </a:r>
          </a:p>
        </p:txBody>
      </p:sp>
      <p:cxnSp>
        <p:nvCxnSpPr>
          <p:cNvPr id="14" name="꺾인 연결선 13"/>
          <p:cNvCxnSpPr>
            <a:stCxn id="5" idx="4"/>
            <a:endCxn id="18" idx="1"/>
          </p:cNvCxnSpPr>
          <p:nvPr/>
        </p:nvCxnSpPr>
        <p:spPr>
          <a:xfrm>
            <a:off x="3535560" y="2949427"/>
            <a:ext cx="1515832" cy="390528"/>
          </a:xfrm>
          <a:prstGeom prst="bent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13" idx="4"/>
            <a:endCxn id="18" idx="1"/>
          </p:cNvCxnSpPr>
          <p:nvPr/>
        </p:nvCxnSpPr>
        <p:spPr>
          <a:xfrm flipV="1">
            <a:off x="3535560" y="3339954"/>
            <a:ext cx="1515832" cy="674548"/>
          </a:xfrm>
          <a:prstGeom prst="bent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꺾인 연결선 15"/>
          <p:cNvCxnSpPr>
            <a:stCxn id="6" idx="1"/>
            <a:endCxn id="17" idx="2"/>
          </p:cNvCxnSpPr>
          <p:nvPr/>
        </p:nvCxnSpPr>
        <p:spPr>
          <a:xfrm rot="5400000" flipH="1" flipV="1">
            <a:off x="3287109" y="2722656"/>
            <a:ext cx="1153761" cy="2779025"/>
          </a:xfrm>
          <a:prstGeom prst="bentConnector3">
            <a:avLst>
              <a:gd name="adj1" fmla="val 12457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5152447" y="3393279"/>
            <a:ext cx="202110" cy="142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94"/>
          <p:cNvSpPr>
            <a:spLocks noChangeArrowheads="1"/>
          </p:cNvSpPr>
          <p:nvPr/>
        </p:nvSpPr>
        <p:spPr bwMode="auto">
          <a:xfrm>
            <a:off x="5051392" y="3126939"/>
            <a:ext cx="2021109" cy="42603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PCB</a:t>
            </a:r>
          </a:p>
        </p:txBody>
      </p:sp>
      <p:sp>
        <p:nvSpPr>
          <p:cNvPr id="19" name="Rectangle 94"/>
          <p:cNvSpPr>
            <a:spLocks noChangeArrowheads="1"/>
          </p:cNvSpPr>
          <p:nvPr/>
        </p:nvSpPr>
        <p:spPr bwMode="auto">
          <a:xfrm>
            <a:off x="5253502" y="4689050"/>
            <a:ext cx="2021109" cy="42603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IC Editor</a:t>
            </a:r>
          </a:p>
        </p:txBody>
      </p:sp>
      <p:cxnSp>
        <p:nvCxnSpPr>
          <p:cNvPr id="20" name="꺾인 연결선 19"/>
          <p:cNvCxnSpPr>
            <a:stCxn id="6" idx="4"/>
            <a:endCxn id="19" idx="1"/>
          </p:cNvCxnSpPr>
          <p:nvPr/>
        </p:nvCxnSpPr>
        <p:spPr>
          <a:xfrm flipV="1">
            <a:off x="3535560" y="4902065"/>
            <a:ext cx="1717944" cy="177513"/>
          </a:xfrm>
          <a:prstGeom prst="bent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8" idx="3"/>
            <a:endCxn id="26" idx="0"/>
          </p:cNvCxnSpPr>
          <p:nvPr/>
        </p:nvCxnSpPr>
        <p:spPr>
          <a:xfrm>
            <a:off x="7072501" y="3339954"/>
            <a:ext cx="808444" cy="5680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9" idx="3"/>
            <a:endCxn id="29" idx="2"/>
          </p:cNvCxnSpPr>
          <p:nvPr/>
        </p:nvCxnSpPr>
        <p:spPr>
          <a:xfrm flipV="1">
            <a:off x="7274611" y="4334025"/>
            <a:ext cx="3031665" cy="5680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26" idx="3"/>
            <a:endCxn id="29" idx="1"/>
          </p:cNvCxnSpPr>
          <p:nvPr/>
        </p:nvCxnSpPr>
        <p:spPr>
          <a:xfrm>
            <a:off x="8891500" y="4121009"/>
            <a:ext cx="4042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8487278" y="4183174"/>
            <a:ext cx="202110" cy="142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꺾인 연결선 24"/>
          <p:cNvCxnSpPr>
            <a:stCxn id="24" idx="2"/>
            <a:endCxn id="40" idx="3"/>
          </p:cNvCxnSpPr>
          <p:nvPr/>
        </p:nvCxnSpPr>
        <p:spPr>
          <a:xfrm rot="5400000">
            <a:off x="5192885" y="2642696"/>
            <a:ext cx="1712961" cy="5077937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94"/>
          <p:cNvSpPr>
            <a:spLocks noChangeArrowheads="1"/>
          </p:cNvSpPr>
          <p:nvPr/>
        </p:nvSpPr>
        <p:spPr bwMode="auto">
          <a:xfrm>
            <a:off x="6870390" y="3907994"/>
            <a:ext cx="2021109" cy="42603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Exchange set</a:t>
            </a:r>
          </a:p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Editor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013664" y="4183174"/>
            <a:ext cx="202110" cy="142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꺾인 연결선 27"/>
          <p:cNvCxnSpPr>
            <a:stCxn id="27" idx="2"/>
            <a:endCxn id="41" idx="3"/>
          </p:cNvCxnSpPr>
          <p:nvPr/>
        </p:nvCxnSpPr>
        <p:spPr>
          <a:xfrm rot="5400000">
            <a:off x="6349570" y="1486010"/>
            <a:ext cx="1925976" cy="7604323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94"/>
          <p:cNvSpPr>
            <a:spLocks noChangeArrowheads="1"/>
          </p:cNvSpPr>
          <p:nvPr/>
        </p:nvSpPr>
        <p:spPr bwMode="auto">
          <a:xfrm>
            <a:off x="9295722" y="3907994"/>
            <a:ext cx="2021109" cy="42603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S-100 Viewer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626060" y="2061864"/>
            <a:ext cx="1357158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Loading Symbol</a:t>
            </a:r>
            <a:endParaRPr lang="ko-KR" altLang="en-US" sz="1100" dirty="0"/>
          </a:p>
        </p:txBody>
      </p:sp>
      <p:sp>
        <p:nvSpPr>
          <p:cNvPr id="31" name="TextBox 30"/>
          <p:cNvSpPr txBox="1"/>
          <p:nvPr/>
        </p:nvSpPr>
        <p:spPr>
          <a:xfrm>
            <a:off x="4242947" y="3041515"/>
            <a:ext cx="732175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Symbol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290857" y="3371383"/>
            <a:ext cx="484123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FC</a:t>
            </a:r>
            <a:endParaRPr lang="ko-KR" altLang="en-US" sz="1100" dirty="0"/>
          </a:p>
        </p:txBody>
      </p:sp>
      <p:sp>
        <p:nvSpPr>
          <p:cNvPr id="33" name="TextBox 32"/>
          <p:cNvSpPr txBox="1"/>
          <p:nvPr/>
        </p:nvSpPr>
        <p:spPr>
          <a:xfrm>
            <a:off x="3456029" y="4263020"/>
            <a:ext cx="1910919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Loading existing</a:t>
            </a:r>
            <a:r>
              <a:rPr lang="ko-KR" altLang="en-US" sz="1100" smtClean="0"/>
              <a:t> </a:t>
            </a:r>
            <a:r>
              <a:rPr lang="en-US" altLang="ko-KR" sz="1100" dirty="0" smtClean="0"/>
              <a:t>FC/PC</a:t>
            </a:r>
            <a:endParaRPr lang="ko-KR" altLang="en-US" sz="1100" dirty="0"/>
          </a:p>
        </p:txBody>
      </p:sp>
      <p:sp>
        <p:nvSpPr>
          <p:cNvPr id="34" name="TextBox 33"/>
          <p:cNvSpPr txBox="1"/>
          <p:nvPr/>
        </p:nvSpPr>
        <p:spPr>
          <a:xfrm>
            <a:off x="4108018" y="5115080"/>
            <a:ext cx="972554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Loading IC</a:t>
            </a:r>
            <a:endParaRPr lang="ko-KR" altLang="en-US" sz="1100" dirty="0"/>
          </a:p>
        </p:txBody>
      </p:sp>
      <p:sp>
        <p:nvSpPr>
          <p:cNvPr id="35" name="TextBox 34"/>
          <p:cNvSpPr txBox="1"/>
          <p:nvPr/>
        </p:nvSpPr>
        <p:spPr>
          <a:xfrm>
            <a:off x="7072501" y="3126939"/>
            <a:ext cx="634243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FC/PC</a:t>
            </a:r>
            <a:endParaRPr lang="ko-KR" altLang="en-US" sz="1100" dirty="0"/>
          </a:p>
        </p:txBody>
      </p:sp>
      <p:sp>
        <p:nvSpPr>
          <p:cNvPr id="36" name="TextBox 35"/>
          <p:cNvSpPr txBox="1"/>
          <p:nvPr/>
        </p:nvSpPr>
        <p:spPr>
          <a:xfrm>
            <a:off x="8596935" y="4910570"/>
            <a:ext cx="2056926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Interoperability Catalogue</a:t>
            </a:r>
            <a:endParaRPr lang="ko-KR" altLang="en-US" sz="1100" dirty="0"/>
          </a:p>
        </p:txBody>
      </p:sp>
      <p:sp>
        <p:nvSpPr>
          <p:cNvPr id="37" name="TextBox 36"/>
          <p:cNvSpPr txBox="1"/>
          <p:nvPr/>
        </p:nvSpPr>
        <p:spPr>
          <a:xfrm>
            <a:off x="8487278" y="3623974"/>
            <a:ext cx="1761349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Loading Exchange set</a:t>
            </a:r>
            <a:endParaRPr lang="ko-KR" altLang="en-US" sz="1100" dirty="0"/>
          </a:p>
        </p:txBody>
      </p:sp>
      <p:sp>
        <p:nvSpPr>
          <p:cNvPr id="38" name="TextBox 37"/>
          <p:cNvSpPr txBox="1"/>
          <p:nvPr/>
        </p:nvSpPr>
        <p:spPr>
          <a:xfrm>
            <a:off x="6781528" y="5754125"/>
            <a:ext cx="1519192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Save Exchange set</a:t>
            </a:r>
            <a:endParaRPr lang="ko-KR" altLang="en-US" sz="1100" dirty="0"/>
          </a:p>
        </p:txBody>
      </p:sp>
      <p:sp>
        <p:nvSpPr>
          <p:cNvPr id="39" name="TextBox 38"/>
          <p:cNvSpPr txBox="1"/>
          <p:nvPr/>
        </p:nvSpPr>
        <p:spPr>
          <a:xfrm>
            <a:off x="9470631" y="5967140"/>
            <a:ext cx="1636710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Save Plotting Image</a:t>
            </a:r>
            <a:endParaRPr lang="ko-KR" altLang="en-US" sz="1100" dirty="0"/>
          </a:p>
        </p:txBody>
      </p:sp>
      <p:sp>
        <p:nvSpPr>
          <p:cNvPr id="40" name="직사각형 39"/>
          <p:cNvSpPr/>
          <p:nvPr/>
        </p:nvSpPr>
        <p:spPr>
          <a:xfrm>
            <a:off x="3308286" y="5967140"/>
            <a:ext cx="202110" cy="142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3308286" y="6180155"/>
            <a:ext cx="202110" cy="142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ectangle 94"/>
          <p:cNvSpPr>
            <a:spLocks noChangeArrowheads="1"/>
          </p:cNvSpPr>
          <p:nvPr/>
        </p:nvSpPr>
        <p:spPr bwMode="auto">
          <a:xfrm>
            <a:off x="1413394" y="5683120"/>
            <a:ext cx="2122166" cy="781055"/>
          </a:xfrm>
          <a:prstGeom prst="flowChartMagneticDisk">
            <a:avLst/>
          </a:prstGeom>
          <a:solidFill>
            <a:srgbClr val="FFFFCC"/>
          </a:solidFill>
          <a:ln w="9525" algn="ctr">
            <a:solidFill>
              <a:srgbClr val="FFCC66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Testbed Project</a:t>
            </a:r>
          </a:p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DB</a:t>
            </a:r>
          </a:p>
        </p:txBody>
      </p:sp>
      <p:cxnSp>
        <p:nvCxnSpPr>
          <p:cNvPr id="43" name="직선 화살표 연결선 42"/>
          <p:cNvCxnSpPr>
            <a:stCxn id="8" idx="2"/>
            <a:endCxn id="18" idx="0"/>
          </p:cNvCxnSpPr>
          <p:nvPr/>
        </p:nvCxnSpPr>
        <p:spPr>
          <a:xfrm>
            <a:off x="6049365" y="2629904"/>
            <a:ext cx="12581" cy="497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꺾인 연결선 43"/>
          <p:cNvCxnSpPr>
            <a:stCxn id="8" idx="3"/>
            <a:endCxn id="29" idx="0"/>
          </p:cNvCxnSpPr>
          <p:nvPr/>
        </p:nvCxnSpPr>
        <p:spPr>
          <a:xfrm>
            <a:off x="8070475" y="2345884"/>
            <a:ext cx="2235802" cy="15621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8950201" y="2095889"/>
            <a:ext cx="1423040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Checking symbol</a:t>
            </a:r>
            <a:endParaRPr lang="ko-KR" altLang="en-US" sz="1100" dirty="0"/>
          </a:p>
        </p:txBody>
      </p:sp>
      <p:cxnSp>
        <p:nvCxnSpPr>
          <p:cNvPr id="46" name="꺾인 연결선 45"/>
          <p:cNvCxnSpPr>
            <a:stCxn id="19" idx="0"/>
            <a:endCxn id="26" idx="1"/>
          </p:cNvCxnSpPr>
          <p:nvPr/>
        </p:nvCxnSpPr>
        <p:spPr>
          <a:xfrm rot="5400000" flipH="1" flipV="1">
            <a:off x="6283203" y="4101863"/>
            <a:ext cx="568040" cy="60633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808564" y="3881313"/>
            <a:ext cx="919137" cy="2579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Include IC</a:t>
            </a:r>
            <a:endParaRPr lang="ko-KR" altLang="en-US" sz="1100" dirty="0"/>
          </a:p>
        </p:txBody>
      </p:sp>
      <p:sp>
        <p:nvSpPr>
          <p:cNvPr id="48" name="Rectangle 94"/>
          <p:cNvSpPr>
            <a:spLocks noChangeArrowheads="1"/>
          </p:cNvSpPr>
          <p:nvPr/>
        </p:nvSpPr>
        <p:spPr bwMode="auto">
          <a:xfrm>
            <a:off x="8428735" y="2704612"/>
            <a:ext cx="1456469" cy="757058"/>
          </a:xfrm>
          <a:prstGeom prst="flowChartMagneticDisk">
            <a:avLst/>
          </a:prstGeom>
          <a:solidFill>
            <a:srgbClr val="FFFFCC"/>
          </a:solidFill>
          <a:ln w="9525" algn="ctr">
            <a:solidFill>
              <a:srgbClr val="FFCC66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S-100 based PS</a:t>
            </a:r>
          </a:p>
          <a:p>
            <a:pPr algn="ctr"/>
            <a:r>
              <a:rPr lang="en-US" altLang="ko-KR" sz="11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TDS</a:t>
            </a:r>
          </a:p>
        </p:txBody>
      </p:sp>
      <p:cxnSp>
        <p:nvCxnSpPr>
          <p:cNvPr id="49" name="꺾인 연결선 48"/>
          <p:cNvCxnSpPr>
            <a:stCxn id="48" idx="2"/>
          </p:cNvCxnSpPr>
          <p:nvPr/>
        </p:nvCxnSpPr>
        <p:spPr>
          <a:xfrm rot="10800000" flipV="1">
            <a:off x="8179603" y="3083140"/>
            <a:ext cx="249132" cy="8038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94"/>
          <p:cNvSpPr>
            <a:spLocks noChangeArrowheads="1"/>
          </p:cNvSpPr>
          <p:nvPr/>
        </p:nvSpPr>
        <p:spPr bwMode="auto">
          <a:xfrm>
            <a:off x="1141923" y="2046644"/>
            <a:ext cx="1135148" cy="42603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12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FCB</a:t>
            </a:r>
          </a:p>
        </p:txBody>
      </p:sp>
      <p:cxnSp>
        <p:nvCxnSpPr>
          <p:cNvPr id="51" name="꺾인 연결선 50"/>
          <p:cNvCxnSpPr>
            <a:stCxn id="50" idx="1"/>
            <a:endCxn id="13" idx="2"/>
          </p:cNvCxnSpPr>
          <p:nvPr/>
        </p:nvCxnSpPr>
        <p:spPr>
          <a:xfrm rot="10800000" flipH="1" flipV="1">
            <a:off x="1141922" y="2259658"/>
            <a:ext cx="271471" cy="1754843"/>
          </a:xfrm>
          <a:prstGeom prst="bentConnector3">
            <a:avLst>
              <a:gd name="adj1" fmla="val -935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9073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S-100 Product </a:t>
            </a:r>
            <a:r>
              <a:rPr lang="en-US" altLang="ko-KR" dirty="0"/>
              <a:t>specification development process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029756"/>
            <a:ext cx="5164248" cy="5142443"/>
          </a:xfrm>
        </p:spPr>
        <p:txBody>
          <a:bodyPr/>
          <a:lstStyle/>
          <a:p>
            <a:r>
              <a:rPr lang="en-US" altLang="ko-KR" dirty="0" smtClean="0"/>
              <a:t>S-97 IHO GUIDELINE FOR </a:t>
            </a:r>
            <a:r>
              <a:rPr lang="en-US" altLang="ko-KR" dirty="0"/>
              <a:t>CREATING S-100 PRODUCT </a:t>
            </a:r>
            <a:r>
              <a:rPr lang="en-US" altLang="ko-KR" dirty="0" smtClean="0"/>
              <a:t>SPECIFICATIONS PART B Execution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Picture 1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276" y="1086414"/>
            <a:ext cx="6382694" cy="5694631"/>
          </a:xfrm>
          <a:prstGeom prst="rect">
            <a:avLst/>
          </a:prstGeom>
        </p:spPr>
      </p:pic>
      <p:sp>
        <p:nvSpPr>
          <p:cNvPr id="6" name="Rectangle 94"/>
          <p:cNvSpPr>
            <a:spLocks noChangeArrowheads="1"/>
          </p:cNvSpPr>
          <p:nvPr/>
        </p:nvSpPr>
        <p:spPr bwMode="auto">
          <a:xfrm>
            <a:off x="7405293" y="2502249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Registry</a:t>
            </a:r>
          </a:p>
        </p:txBody>
      </p:sp>
      <p:sp>
        <p:nvSpPr>
          <p:cNvPr id="7" name="Rectangle 94"/>
          <p:cNvSpPr>
            <a:spLocks noChangeArrowheads="1"/>
          </p:cNvSpPr>
          <p:nvPr/>
        </p:nvSpPr>
        <p:spPr bwMode="auto">
          <a:xfrm>
            <a:off x="7405293" y="1968095"/>
            <a:ext cx="878628" cy="250004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8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Modelling Tools</a:t>
            </a:r>
          </a:p>
        </p:txBody>
      </p:sp>
      <p:sp>
        <p:nvSpPr>
          <p:cNvPr id="8" name="Rectangle 94"/>
          <p:cNvSpPr>
            <a:spLocks noChangeArrowheads="1"/>
          </p:cNvSpPr>
          <p:nvPr/>
        </p:nvSpPr>
        <p:spPr bwMode="auto">
          <a:xfrm>
            <a:off x="7405293" y="2864388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FCB</a:t>
            </a:r>
          </a:p>
        </p:txBody>
      </p:sp>
      <p:sp>
        <p:nvSpPr>
          <p:cNvPr id="9" name="Rectangle 94"/>
          <p:cNvSpPr>
            <a:spLocks noChangeArrowheads="1"/>
          </p:cNvSpPr>
          <p:nvPr/>
        </p:nvSpPr>
        <p:spPr bwMode="auto">
          <a:xfrm>
            <a:off x="10220921" y="2004310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PCB</a:t>
            </a:r>
          </a:p>
        </p:txBody>
      </p:sp>
      <p:sp>
        <p:nvSpPr>
          <p:cNvPr id="10" name="Rectangle 94"/>
          <p:cNvSpPr>
            <a:spLocks noChangeArrowheads="1"/>
          </p:cNvSpPr>
          <p:nvPr/>
        </p:nvSpPr>
        <p:spPr bwMode="auto">
          <a:xfrm>
            <a:off x="7405293" y="5191129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DCEG Editor</a:t>
            </a:r>
          </a:p>
        </p:txBody>
      </p:sp>
      <p:sp>
        <p:nvSpPr>
          <p:cNvPr id="11" name="Rectangle 94"/>
          <p:cNvSpPr>
            <a:spLocks noChangeArrowheads="1"/>
          </p:cNvSpPr>
          <p:nvPr/>
        </p:nvSpPr>
        <p:spPr bwMode="auto">
          <a:xfrm>
            <a:off x="10211868" y="1470154"/>
            <a:ext cx="878628" cy="204737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Registry</a:t>
            </a:r>
          </a:p>
        </p:txBody>
      </p:sp>
      <p:sp>
        <p:nvSpPr>
          <p:cNvPr id="12" name="Rectangle 94"/>
          <p:cNvSpPr>
            <a:spLocks noChangeArrowheads="1"/>
          </p:cNvSpPr>
          <p:nvPr/>
        </p:nvSpPr>
        <p:spPr bwMode="auto">
          <a:xfrm>
            <a:off x="10220921" y="3072619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Exchange editor</a:t>
            </a:r>
          </a:p>
        </p:txBody>
      </p:sp>
      <p:sp>
        <p:nvSpPr>
          <p:cNvPr id="13" name="Rectangle 94"/>
          <p:cNvSpPr>
            <a:spLocks noChangeArrowheads="1"/>
          </p:cNvSpPr>
          <p:nvPr/>
        </p:nvSpPr>
        <p:spPr bwMode="auto">
          <a:xfrm>
            <a:off x="10392937" y="3787843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IC Editor</a:t>
            </a:r>
          </a:p>
        </p:txBody>
      </p:sp>
      <p:sp>
        <p:nvSpPr>
          <p:cNvPr id="14" name="Rectangle 94"/>
          <p:cNvSpPr>
            <a:spLocks noChangeArrowheads="1"/>
          </p:cNvSpPr>
          <p:nvPr/>
        </p:nvSpPr>
        <p:spPr bwMode="auto">
          <a:xfrm>
            <a:off x="10401990" y="4349158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GML Editor</a:t>
            </a:r>
          </a:p>
        </p:txBody>
      </p:sp>
      <p:sp>
        <p:nvSpPr>
          <p:cNvPr id="15" name="Rectangle 94"/>
          <p:cNvSpPr>
            <a:spLocks noChangeArrowheads="1"/>
          </p:cNvSpPr>
          <p:nvPr/>
        </p:nvSpPr>
        <p:spPr bwMode="auto">
          <a:xfrm>
            <a:off x="10248081" y="5200183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S-100 Viewer</a:t>
            </a:r>
          </a:p>
        </p:txBody>
      </p:sp>
      <p:sp>
        <p:nvSpPr>
          <p:cNvPr id="16" name="Rectangle 94"/>
          <p:cNvSpPr>
            <a:spLocks noChangeArrowheads="1"/>
          </p:cNvSpPr>
          <p:nvPr/>
        </p:nvSpPr>
        <p:spPr bwMode="auto">
          <a:xfrm>
            <a:off x="11126267" y="1470156"/>
            <a:ext cx="878628" cy="20473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900" dirty="0" smtClean="0">
                <a:solidFill>
                  <a:srgbClr val="00006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SVG Editor</a:t>
            </a:r>
          </a:p>
        </p:txBody>
      </p:sp>
    </p:spTree>
    <p:extLst>
      <p:ext uri="{BB962C8B-B14F-4D97-AF65-F5344CB8AC3E}">
        <p14:creationId xmlns:p14="http://schemas.microsoft.com/office/powerpoint/2010/main" val="1651514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Test plan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S-129 UKCM Test plan (including S-421 Route)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1 : Review of S-129/S-421 Application schema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2 : Testing S-129 FC and PC (Drafted by KMOU)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3 : Drafting </a:t>
            </a:r>
            <a:r>
              <a:rPr lang="en-US" altLang="ko-KR" dirty="0">
                <a:solidFill>
                  <a:srgbClr val="0000FF"/>
                </a:solidFill>
              </a:rPr>
              <a:t>S-421 FC / PC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4 : Creating S-129 TDS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5 : Creating S-421 TDS</a:t>
            </a: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Step 6 : Testing S-129 TDS and S-421 TDS by S-100 Viewer</a:t>
            </a:r>
          </a:p>
          <a:p>
            <a:pPr lvl="1"/>
            <a:r>
              <a:rPr lang="en-US" altLang="ko-KR" dirty="0" smtClean="0"/>
              <a:t>Step 7 : Discussion of the test results</a:t>
            </a:r>
          </a:p>
          <a:p>
            <a:pPr lvl="1"/>
            <a:r>
              <a:rPr lang="en-US" altLang="ko-KR" dirty="0" smtClean="0"/>
              <a:t>Step 8 : Identification of requirements for further test</a:t>
            </a:r>
          </a:p>
          <a:p>
            <a:pPr lvl="1"/>
            <a:r>
              <a:rPr lang="en-US" altLang="ko-KR" dirty="0" smtClean="0"/>
              <a:t>Step 9 : Apply new requirements to the system</a:t>
            </a:r>
          </a:p>
          <a:p>
            <a:pPr lvl="1"/>
            <a:r>
              <a:rPr lang="en-US" altLang="ko-KR" dirty="0" smtClean="0"/>
              <a:t>Step 10 : Review and discuss the test results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60199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Review of application schema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Application schema of S-129 UKCM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grpSp>
        <p:nvGrpSpPr>
          <p:cNvPr id="5" name="그룹 4"/>
          <p:cNvGrpSpPr>
            <a:grpSpLocks noChangeAspect="1"/>
          </p:cNvGrpSpPr>
          <p:nvPr/>
        </p:nvGrpSpPr>
        <p:grpSpPr>
          <a:xfrm>
            <a:off x="791232" y="1565567"/>
            <a:ext cx="10903838" cy="5124944"/>
            <a:chOff x="0" y="0"/>
            <a:chExt cx="11657966" cy="6081078"/>
          </a:xfrm>
          <a:solidFill>
            <a:schemeClr val="bg1">
              <a:lumMod val="95000"/>
            </a:schemeClr>
          </a:solidFill>
        </p:grpSpPr>
        <p:pic>
          <p:nvPicPr>
            <p:cNvPr id="6" name="그림 5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1657966" cy="6081078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7" name="직사각형 6"/>
            <p:cNvSpPr/>
            <p:nvPr/>
          </p:nvSpPr>
          <p:spPr>
            <a:xfrm>
              <a:off x="8546466" y="5712778"/>
              <a:ext cx="914400" cy="254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860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Review of application schema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Application schema of </a:t>
            </a:r>
            <a:r>
              <a:rPr lang="en-US" altLang="ko-KR" dirty="0" smtClean="0"/>
              <a:t>S-421 Route  (RTZ vs. S-421)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66" y="1552984"/>
            <a:ext cx="4075260" cy="49067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647" y="1562508"/>
            <a:ext cx="7527378" cy="38431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474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Testing S-129 FC and PC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S-129 Feature Catalogue</a:t>
            </a:r>
          </a:p>
          <a:p>
            <a:pPr lvl="1"/>
            <a:r>
              <a:rPr lang="en-US" altLang="ko-KR" dirty="0" smtClean="0"/>
              <a:t>Validation check / S-100 Viewer check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ko-KR" smtClean="0"/>
              <a:t>S-100WG-3, Singpore, 10 – 13 April 2018</a:t>
            </a:r>
            <a:endParaRPr lang="de-DE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201" y="1966511"/>
            <a:ext cx="8455938" cy="47545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1934" y="1933575"/>
            <a:ext cx="1660142" cy="16878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922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HO presentations template" id="{C657DD33-74A5-46FF-87DC-702489CC64DD}" vid="{C4CF7E2C-A930-4DFE-9432-DAC967E2A5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IHO presentations template</Template>
  <TotalTime>1507</TotalTime>
  <Words>803</Words>
  <Application>Microsoft Office PowerPoint</Application>
  <PresentationFormat>Widescreen</PresentationFormat>
  <Paragraphs>176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맑은 고딕</vt:lpstr>
      <vt:lpstr>Aparajita</vt:lpstr>
      <vt:lpstr>Arial</vt:lpstr>
      <vt:lpstr>Calibri</vt:lpstr>
      <vt:lpstr>Calibri Light</vt:lpstr>
      <vt:lpstr>휴먼모음T</vt:lpstr>
      <vt:lpstr>Office Theme</vt:lpstr>
      <vt:lpstr>S-129 UKCM Test    Presented by KHOA   </vt:lpstr>
      <vt:lpstr>KHOA S-100 test bed </vt:lpstr>
      <vt:lpstr>KHOA S-100 test bed </vt:lpstr>
      <vt:lpstr>KHOA S-100 test bed </vt:lpstr>
      <vt:lpstr>S-100 Product specification development process</vt:lpstr>
      <vt:lpstr>Test plan</vt:lpstr>
      <vt:lpstr>Review of application schema</vt:lpstr>
      <vt:lpstr>Review of application schema</vt:lpstr>
      <vt:lpstr>Testing S-129 FC and PC</vt:lpstr>
      <vt:lpstr>Testing S-129 FC and PC</vt:lpstr>
      <vt:lpstr>Testing S-129 FC and PC</vt:lpstr>
      <vt:lpstr>Testing S-129 FC and PC</vt:lpstr>
      <vt:lpstr>Testing S-129 FC and PC</vt:lpstr>
      <vt:lpstr>Testing S-129 FC and PC</vt:lpstr>
      <vt:lpstr>Testing S-129 FC and PC</vt:lpstr>
      <vt:lpstr>Drafting S-421 FC / PC</vt:lpstr>
      <vt:lpstr>Drafting S-421 FC / PC</vt:lpstr>
      <vt:lpstr>Creating S-129 UKCM/S-421 Route TDS</vt:lpstr>
      <vt:lpstr>Creating S-129 UKCM/S-421 Route TDS</vt:lpstr>
      <vt:lpstr>Testing S-129/S-421 TDS by S-100 Viewer</vt:lpstr>
      <vt:lpstr>Testing S-129/S-421 TDS by S-100 Viewer</vt:lpstr>
      <vt:lpstr>Testing S-129/S-421 TDS by S-100 Viewer</vt:lpstr>
    </vt:vector>
  </TitlesOfParts>
  <Company>IHO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DTech</dc:creator>
  <cp:lastModifiedBy>Project Officer Peru</cp:lastModifiedBy>
  <cp:revision>201</cp:revision>
  <cp:lastPrinted>2017-10-13T08:19:11Z</cp:lastPrinted>
  <dcterms:created xsi:type="dcterms:W3CDTF">2017-10-09T13:46:17Z</dcterms:created>
  <dcterms:modified xsi:type="dcterms:W3CDTF">2019-08-09T10:42:38Z</dcterms:modified>
</cp:coreProperties>
</file>

<file path=docProps/thumbnail.jpeg>
</file>